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8"/>
  </p:notesMasterIdLst>
  <p:handoutMasterIdLst>
    <p:handoutMasterId r:id="rId29"/>
  </p:handoutMasterIdLst>
  <p:sldIdLst>
    <p:sldId id="261" r:id="rId3"/>
    <p:sldId id="262" r:id="rId4"/>
    <p:sldId id="291" r:id="rId5"/>
    <p:sldId id="278" r:id="rId6"/>
    <p:sldId id="292" r:id="rId7"/>
    <p:sldId id="282" r:id="rId8"/>
    <p:sldId id="263" r:id="rId9"/>
    <p:sldId id="280" r:id="rId10"/>
    <p:sldId id="283" r:id="rId11"/>
    <p:sldId id="267" r:id="rId12"/>
    <p:sldId id="268" r:id="rId13"/>
    <p:sldId id="277" r:id="rId14"/>
    <p:sldId id="276" r:id="rId15"/>
    <p:sldId id="272" r:id="rId16"/>
    <p:sldId id="265" r:id="rId17"/>
    <p:sldId id="275" r:id="rId18"/>
    <p:sldId id="269" r:id="rId19"/>
    <p:sldId id="284" r:id="rId20"/>
    <p:sldId id="279" r:id="rId21"/>
    <p:sldId id="286" r:id="rId22"/>
    <p:sldId id="288" r:id="rId23"/>
    <p:sldId id="289" r:id="rId24"/>
    <p:sldId id="266" r:id="rId25"/>
    <p:sldId id="290" r:id="rId26"/>
    <p:sldId id="285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leiding" id="{3BE6F1BB-70C1-42D6-B5F9-B0A75A8561E3}">
          <p14:sldIdLst>
            <p14:sldId id="261"/>
            <p14:sldId id="262"/>
            <p14:sldId id="291"/>
            <p14:sldId id="278"/>
            <p14:sldId id="292"/>
            <p14:sldId id="282"/>
            <p14:sldId id="263"/>
            <p14:sldId id="280"/>
          </p14:sldIdLst>
        </p14:section>
        <p14:section name="Werkwijze" id="{8BEDD499-9043-4F82-8C52-9E6E5EC2D365}">
          <p14:sldIdLst>
            <p14:sldId id="283"/>
            <p14:sldId id="267"/>
            <p14:sldId id="268"/>
            <p14:sldId id="277"/>
            <p14:sldId id="276"/>
            <p14:sldId id="272"/>
          </p14:sldIdLst>
        </p14:section>
        <p14:section name="Threshold + demo" id="{72C8EC6C-C156-400D-A1C0-5073CD910FD7}">
          <p14:sldIdLst>
            <p14:sldId id="265"/>
            <p14:sldId id="275"/>
            <p14:sldId id="269"/>
            <p14:sldId id="284"/>
            <p14:sldId id="279"/>
          </p14:sldIdLst>
        </p14:section>
        <p14:section name="Conclusie" id="{119CD7CF-4644-4D0F-95A1-12F17AC3F45E}">
          <p14:sldIdLst>
            <p14:sldId id="286"/>
            <p14:sldId id="288"/>
            <p14:sldId id="289"/>
            <p14:sldId id="266"/>
          </p14:sldIdLst>
        </p14:section>
        <p14:section name="Einde" id="{D8ED0FFD-8BBC-49C4-844C-9192CB0629A0}">
          <p14:sldIdLst>
            <p14:sldId id="29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DCE7F0"/>
    <a:srgbClr val="2F4D5D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F8A91-F4B5-4BD1-AD0F-99501508FB99}" v="28" dt="2019-05-02T14:03:35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1304" autoAdjust="0"/>
  </p:normalViewPr>
  <p:slideViewPr>
    <p:cSldViewPr snapToGrid="0" snapToObjects="1">
      <p:cViewPr varScale="1">
        <p:scale>
          <a:sx n="79" d="100"/>
          <a:sy n="79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6-5-2019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6-5-2019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Vaak gebruikt op evenementen en als reclameborden</a:t>
            </a:r>
          </a:p>
          <a:p>
            <a:r>
              <a:rPr lang="nl-BE" dirty="0"/>
              <a:t>Probleem heeft meteen grote impact = &gt; is niet zomaar 1 led dat uitvalt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2604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IR is niet zichtbaar dus wel handig aangezien het eindresultaat (een visueel iets) hierdoor niet gestoord wordt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57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Waarden zijn gewoon gekozen bij experimenten en bleken goed te 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455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Ruis kan apart van de threshold bijgehouden worden en opgeteld/afgetrokken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98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Filmpjes + Demo</a:t>
            </a:r>
          </a:p>
          <a:p>
            <a:r>
              <a:rPr lang="nl-BE" dirty="0"/>
              <a:t>Leg uit wat verzonden wordt/wat verwacht wordt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59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Meer leds =&gt; specialere vorm =&gt; toepassing op onderlinge communicatie</a:t>
            </a:r>
          </a:p>
          <a:p>
            <a:r>
              <a:rPr lang="nl-BE" dirty="0"/>
              <a:t>Zijdelings: </a:t>
            </a:r>
            <a:r>
              <a:rPr lang="nl-BE" dirty="0" err="1"/>
              <a:t>remember</a:t>
            </a:r>
            <a:r>
              <a:rPr lang="nl-BE" dirty="0"/>
              <a:t> niet per se mogelijk</a:t>
            </a:r>
          </a:p>
          <a:p>
            <a:r>
              <a:rPr lang="nl-BE" dirty="0"/>
              <a:t>Threshold: zoals reeds gezegd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983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Opfrissing van criteria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46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Criteria worden in vraag gesteld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42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Zoals wij nu hebben werken ze niet als  geheel, gesimuleerd geheel (waarbij het programma exact gehard code is wanneer elke led specifiek aan of uit moet) + synchronisatie via extern licht is mogelijk</a:t>
            </a:r>
          </a:p>
          <a:p>
            <a:r>
              <a:rPr lang="nl-BE" dirty="0"/>
              <a:t>De dynamische threshold marcheert</a:t>
            </a:r>
          </a:p>
          <a:p>
            <a:r>
              <a:rPr lang="nl-BE" dirty="0"/>
              <a:t>Interactie = extra voordeel</a:t>
            </a:r>
          </a:p>
          <a:p>
            <a:r>
              <a:rPr lang="nl-BE" dirty="0"/>
              <a:t>+ Geen half zwart display zoals in foto in inleiding door individuele controllers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460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Vlakke displays hebben nog steeds de lichtpen interactie en kunnen nog steeds een simpel patroon weergeven</a:t>
            </a:r>
          </a:p>
          <a:p>
            <a:r>
              <a:rPr lang="nl-BE" dirty="0"/>
              <a:t>Meer extravagante displays werken beter</a:t>
            </a:r>
          </a:p>
          <a:p>
            <a:r>
              <a:rPr lang="nl-BE" dirty="0"/>
              <a:t>Is niet het geval dat gewone led displays verdwijnen vanwege smart led displays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0298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Wat is een smart led? (</a:t>
            </a:r>
            <a:r>
              <a:rPr lang="nl-BE" dirty="0" err="1"/>
              <a:t>wrs</a:t>
            </a:r>
            <a:r>
              <a:rPr lang="nl-BE" dirty="0"/>
              <a:t> al wel behandelt)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558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Basis van communicatie, </a:t>
            </a:r>
            <a:r>
              <a:rPr lang="nl-BE" dirty="0" err="1"/>
              <a:t>wrs</a:t>
            </a:r>
            <a:r>
              <a:rPr lang="nl-BE" dirty="0"/>
              <a:t> ook al behandelt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429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Onderzoeksvraag</a:t>
            </a:r>
          </a:p>
          <a:p>
            <a:r>
              <a:rPr lang="nl-BE" dirty="0"/>
              <a:t>Hypothese is uiteraard “Ja”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164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Werkt als 1 geheel: denk </a:t>
            </a:r>
            <a:r>
              <a:rPr lang="nl-BE" dirty="0" err="1"/>
              <a:t>bvb</a:t>
            </a:r>
            <a:r>
              <a:rPr lang="nl-BE" dirty="0"/>
              <a:t> aan reclamebord waar correct tekst op word weergegeven</a:t>
            </a:r>
          </a:p>
          <a:p>
            <a:r>
              <a:rPr lang="nl-BE" dirty="0"/>
              <a:t>Variabele omstandigheden: vooral variabel licht, tis niet da we op waterdichtheid testen</a:t>
            </a:r>
          </a:p>
          <a:p>
            <a:r>
              <a:rPr lang="nl-BE" dirty="0"/>
              <a:t>Extra voordeel: een extra functionaliteit, eender wat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018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Onderlinge communicatie = nodig als de leds gaan samenwerken als 1 geheel</a:t>
            </a:r>
          </a:p>
          <a:p>
            <a:r>
              <a:rPr lang="nl-BE" dirty="0"/>
              <a:t>Omgevingslicht =&gt; variabel =&gt; moet blijven werken</a:t>
            </a:r>
          </a:p>
          <a:p>
            <a:r>
              <a:rPr lang="nl-BE" dirty="0"/>
              <a:t>Externe lichtbron =&gt; </a:t>
            </a:r>
            <a:r>
              <a:rPr lang="nl-BE" dirty="0" err="1"/>
              <a:t>touch</a:t>
            </a:r>
            <a:r>
              <a:rPr lang="nl-BE" dirty="0"/>
              <a:t>, extra functionaliteit, interactiviteit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3101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Zijdelings lukt niet met beschikbare hardware, mogelijk wel met andere maar is niet zeker</a:t>
            </a:r>
          </a:p>
          <a:p>
            <a:r>
              <a:rPr lang="nl-BE" dirty="0"/>
              <a:t>=&gt; Klassiek vlak display gaat moeilijk maar wel als het maar een simpel patroon moet uitzenden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64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Gericht is geen probleem dus als het soort display het toelaat kan er een signaal doorgegeven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985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Scheiden van de verschillende kleuren is minder evident dan gedacht</a:t>
            </a:r>
          </a:p>
          <a:p>
            <a:r>
              <a:rPr lang="nl-BE" dirty="0"/>
              <a:t>Conflict: wat als display zegt uit en er moet code doorgegeven worden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45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384D-FAB1-4111-8629-3AC76642B264}" type="datetime1">
              <a:rPr lang="nl-BE" smtClean="0"/>
              <a:t>6/05/2019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2574-7320-4919-8CDD-762C95424ADE}" type="datetime1">
              <a:rPr lang="nl-BE" smtClean="0"/>
              <a:t>6/05/2019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6D629-E352-431F-89F7-8A720738BD6A}" type="datetime1">
              <a:rPr lang="nl-BE" smtClean="0"/>
              <a:t>6/05/2019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2386-E110-481C-ADF2-DC8368F87F8D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ED99-36FF-48BC-8272-415475BB4327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2125-E920-438A-876F-FFB10AC85F22}" type="datetime1">
              <a:rPr lang="nl-BE" smtClean="0"/>
              <a:t>6/05/2019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AF66-F081-4076-9275-3604C0947EB1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CABE-8A82-4F88-A2E0-E6CCA8CD2536}" type="datetime1">
              <a:rPr lang="nl-BE" smtClean="0"/>
              <a:t>6/05/2019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B119-8D00-4C3E-96A5-93D36287D5A2}" type="datetime1">
              <a:rPr lang="nl-BE" smtClean="0"/>
              <a:t>6/05/2019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D8B6-1508-47D6-AF44-4AD1B72FE6CA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EB9D1E5-8E0C-4B12-890F-6B1ED6F9B904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8F677E9-B0BD-437D-9CAD-CAF20EF61B10}" type="datetime1">
              <a:rPr lang="nl-BE" smtClean="0"/>
              <a:t>6/05/2019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Computerwetenschappen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Dynamic</a:t>
            </a:r>
            <a:r>
              <a:rPr lang="nl-BE" dirty="0"/>
              <a:t> displays met Smart LEDs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0"/>
            <a:ext cx="6096524" cy="900995"/>
          </a:xfrm>
        </p:spPr>
        <p:txBody>
          <a:bodyPr>
            <a:normAutofit/>
          </a:bodyPr>
          <a:lstStyle/>
          <a:p>
            <a:r>
              <a:rPr lang="nl-NL" dirty="0"/>
              <a:t>Barbara </a:t>
            </a:r>
            <a:r>
              <a:rPr lang="nl-NL" dirty="0" err="1"/>
              <a:t>Ameloot</a:t>
            </a:r>
            <a:r>
              <a:rPr lang="nl-NL" dirty="0"/>
              <a:t> en Wouter Jochems</a:t>
            </a:r>
            <a:endParaRPr lang="nl-NL" sz="2000" dirty="0"/>
          </a:p>
          <a:p>
            <a:r>
              <a:rPr lang="nl-NL" sz="2000" dirty="0"/>
              <a:t>Begeleid door prof. dr. Danny </a:t>
            </a:r>
            <a:r>
              <a:rPr lang="nl-NL" sz="2000" dirty="0" err="1"/>
              <a:t>Hughes</a:t>
            </a:r>
            <a:endParaRPr lang="nl-NL" sz="2000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CCF15A-8188-44ED-8C57-FE9226962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Onderlinge communicatie</a:t>
            </a:r>
          </a:p>
          <a:p>
            <a:pPr lvl="1"/>
            <a:r>
              <a:rPr lang="nl-BE" sz="2000" dirty="0"/>
              <a:t>Zijdelings</a:t>
            </a:r>
          </a:p>
          <a:p>
            <a:pPr lvl="1"/>
            <a:r>
              <a:rPr lang="nl-BE" sz="2000" dirty="0"/>
              <a:t>Gericht</a:t>
            </a:r>
          </a:p>
          <a:p>
            <a:pPr lvl="1"/>
            <a:r>
              <a:rPr lang="nl-BE" sz="2000" dirty="0"/>
              <a:t>Enkele LED</a:t>
            </a:r>
          </a:p>
          <a:p>
            <a:endParaRPr lang="nl-BE" dirty="0"/>
          </a:p>
          <a:p>
            <a:r>
              <a:rPr lang="nl-BE" dirty="0"/>
              <a:t>Veranderlijk omgevingslicht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Externe lichtbron (lichtpen, floodlight,…)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083DAD-E9F0-41A7-8965-E25771B4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1ECB25-A673-4D0C-9E55-FACFAE74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B85225-9E28-470C-8539-C47146FB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Werkwijze</a:t>
            </a:r>
          </a:p>
        </p:txBody>
      </p:sp>
    </p:spTree>
    <p:extLst>
      <p:ext uri="{BB962C8B-B14F-4D97-AF65-F5344CB8AC3E}">
        <p14:creationId xmlns:p14="http://schemas.microsoft.com/office/powerpoint/2010/main" val="20075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23A2D2-0C57-4A1D-9DCE-FC4FE788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Invalshoek voorkomt zijdelingse signaal overdracht</a:t>
            </a:r>
          </a:p>
          <a:p>
            <a:endParaRPr lang="nl-BE" dirty="0"/>
          </a:p>
          <a:p>
            <a:r>
              <a:rPr lang="nl-BE" dirty="0"/>
              <a:t>Diffuser verzwakt signaal</a:t>
            </a:r>
          </a:p>
          <a:p>
            <a:endParaRPr lang="nl-BE" dirty="0"/>
          </a:p>
          <a:p>
            <a:r>
              <a:rPr lang="nl-BE" dirty="0"/>
              <a:t>Sterkere LEDs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Mogelijk te veel energie nodig</a:t>
            </a:r>
          </a:p>
          <a:p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Communicatie moeilijk bij vlak display</a:t>
            </a:r>
          </a:p>
          <a:p>
            <a:pPr lvl="1">
              <a:buFont typeface="Symbol" panose="05050102010706020507" pitchFamily="18" charset="2"/>
              <a:buChar char="Þ"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endParaRPr lang="nl-BE" dirty="0"/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082AAD-51D1-48B9-B4C1-0EDDE55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ECF516-C80F-4EC0-884F-2E1E13AE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6C2B6CC-B3AC-4F3E-8564-70577F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Zijdelings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4F6D8AE4-B24A-4A7D-921F-6D88C068E5BF}"/>
              </a:ext>
            </a:extLst>
          </p:cNvPr>
          <p:cNvGrpSpPr/>
          <p:nvPr/>
        </p:nvGrpSpPr>
        <p:grpSpPr>
          <a:xfrm>
            <a:off x="7754147" y="4069492"/>
            <a:ext cx="1940227" cy="1739473"/>
            <a:chOff x="3601353" y="3214831"/>
            <a:chExt cx="1940227" cy="1739473"/>
          </a:xfrm>
        </p:grpSpPr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3CE31F40-18B9-470E-8FAD-FFDEE5E3BB7B}"/>
                </a:ext>
              </a:extLst>
            </p:cNvPr>
            <p:cNvGrpSpPr/>
            <p:nvPr/>
          </p:nvGrpSpPr>
          <p:grpSpPr>
            <a:xfrm>
              <a:off x="3935460" y="3569223"/>
              <a:ext cx="1272013" cy="1385081"/>
              <a:chOff x="2368790" y="3938500"/>
              <a:chExt cx="1272013" cy="1385081"/>
            </a:xfrm>
          </p:grpSpPr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AF3E02BC-8AF6-44BA-BDDE-50716B827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790" y="3938500"/>
                <a:ext cx="1272013" cy="1385081"/>
              </a:xfrm>
              <a:prstGeom prst="rect">
                <a:avLst/>
              </a:prstGeom>
            </p:spPr>
          </p:pic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B7031ADE-D0D5-4F0A-B434-63F214A5168C}"/>
                  </a:ext>
                </a:extLst>
              </p:cNvPr>
              <p:cNvSpPr/>
              <p:nvPr/>
            </p:nvSpPr>
            <p:spPr>
              <a:xfrm>
                <a:off x="2857963" y="4185138"/>
                <a:ext cx="298475" cy="35169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11" name="Rechte verbindingslijn 10">
              <a:extLst>
                <a:ext uri="{FF2B5EF4-FFF2-40B4-BE49-F238E27FC236}">
                  <a16:creationId xmlns:a16="http://schemas.microsoft.com/office/drawing/2014/main" id="{FE32FFDB-D7D0-430D-AF90-F6D47919E189}"/>
                </a:ext>
              </a:extLst>
            </p:cNvPr>
            <p:cNvCxnSpPr/>
            <p:nvPr/>
          </p:nvCxnSpPr>
          <p:spPr>
            <a:xfrm>
              <a:off x="3601353" y="3214831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1">
              <a:extLst>
                <a:ext uri="{FF2B5EF4-FFF2-40B4-BE49-F238E27FC236}">
                  <a16:creationId xmlns:a16="http://schemas.microsoft.com/office/drawing/2014/main" id="{00C77D3D-3A3C-4191-8B96-6511393CE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364" y="3220087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ep 14">
            <a:extLst>
              <a:ext uri="{FF2B5EF4-FFF2-40B4-BE49-F238E27FC236}">
                <a16:creationId xmlns:a16="http://schemas.microsoft.com/office/drawing/2014/main" id="{85CE202E-4EBF-4854-8177-8B3C8A89E913}"/>
              </a:ext>
            </a:extLst>
          </p:cNvPr>
          <p:cNvGrpSpPr/>
          <p:nvPr/>
        </p:nvGrpSpPr>
        <p:grpSpPr>
          <a:xfrm>
            <a:off x="9726544" y="4069492"/>
            <a:ext cx="1940227" cy="1739473"/>
            <a:chOff x="3601353" y="3214831"/>
            <a:chExt cx="1940227" cy="1739473"/>
          </a:xfrm>
        </p:grpSpPr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8C439FF2-824D-4540-A606-8E5402FE99D4}"/>
                </a:ext>
              </a:extLst>
            </p:cNvPr>
            <p:cNvGrpSpPr/>
            <p:nvPr/>
          </p:nvGrpSpPr>
          <p:grpSpPr>
            <a:xfrm>
              <a:off x="3935460" y="3569223"/>
              <a:ext cx="1272013" cy="1385081"/>
              <a:chOff x="2368790" y="3938500"/>
              <a:chExt cx="1272013" cy="1385081"/>
            </a:xfrm>
          </p:grpSpPr>
          <p:pic>
            <p:nvPicPr>
              <p:cNvPr id="19" name="Afbeelding 18">
                <a:extLst>
                  <a:ext uri="{FF2B5EF4-FFF2-40B4-BE49-F238E27FC236}">
                    <a16:creationId xmlns:a16="http://schemas.microsoft.com/office/drawing/2014/main" id="{EB87867E-423B-4E6B-BFCB-90892E45A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790" y="3938500"/>
                <a:ext cx="1272013" cy="1385081"/>
              </a:xfrm>
              <a:prstGeom prst="rect">
                <a:avLst/>
              </a:prstGeom>
            </p:spPr>
          </p:pic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21B596F9-1161-435B-AC50-276986D1E575}"/>
                  </a:ext>
                </a:extLst>
              </p:cNvPr>
              <p:cNvSpPr/>
              <p:nvPr/>
            </p:nvSpPr>
            <p:spPr>
              <a:xfrm>
                <a:off x="2857963" y="4185138"/>
                <a:ext cx="298475" cy="35169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AB235EB9-2328-4ACE-91E4-F5AFDC2C48D6}"/>
                </a:ext>
              </a:extLst>
            </p:cNvPr>
            <p:cNvCxnSpPr/>
            <p:nvPr/>
          </p:nvCxnSpPr>
          <p:spPr>
            <a:xfrm>
              <a:off x="3601353" y="3214831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AEB6F9BA-9FC5-4A34-9EC3-CD54E906A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364" y="3220087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ADD3C9C-5358-4A27-901E-3E20B733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Bit-string correct overgezonden</a:t>
            </a:r>
          </a:p>
          <a:p>
            <a:endParaRPr lang="nl-BE" dirty="0"/>
          </a:p>
          <a:p>
            <a:pPr lvl="1">
              <a:buFont typeface="Symbol" panose="05050102010706020507" pitchFamily="18" charset="2"/>
              <a:buChar char=""/>
            </a:pPr>
            <a:r>
              <a:rPr lang="nl-BE" dirty="0"/>
              <a:t>Communicatie mogelijk bij niet-vlak display 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F46C1B3-290B-4CF8-95A5-7F905F60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3AC9F5E-13D4-4B62-8213-8510E6FB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B05B68D1-A78D-45ED-BFCD-E6BE4546E5E0}"/>
              </a:ext>
            </a:extLst>
          </p:cNvPr>
          <p:cNvGrpSpPr/>
          <p:nvPr/>
        </p:nvGrpSpPr>
        <p:grpSpPr>
          <a:xfrm rot="5400000">
            <a:off x="7486783" y="4054112"/>
            <a:ext cx="1940227" cy="1739473"/>
            <a:chOff x="3601353" y="3214831"/>
            <a:chExt cx="1940227" cy="1739473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1EB14844-952A-4FC6-856F-C0CA7788324E}"/>
                </a:ext>
              </a:extLst>
            </p:cNvPr>
            <p:cNvGrpSpPr/>
            <p:nvPr/>
          </p:nvGrpSpPr>
          <p:grpSpPr>
            <a:xfrm>
              <a:off x="3935460" y="3569223"/>
              <a:ext cx="1272013" cy="1385081"/>
              <a:chOff x="2368790" y="3938500"/>
              <a:chExt cx="1272013" cy="1385081"/>
            </a:xfrm>
          </p:grpSpPr>
          <p:pic>
            <p:nvPicPr>
              <p:cNvPr id="10" name="Afbeelding 9">
                <a:extLst>
                  <a:ext uri="{FF2B5EF4-FFF2-40B4-BE49-F238E27FC236}">
                    <a16:creationId xmlns:a16="http://schemas.microsoft.com/office/drawing/2014/main" id="{269B7C3B-FA6B-46D5-95B8-0BF6988D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790" y="3938500"/>
                <a:ext cx="1272013" cy="1385081"/>
              </a:xfrm>
              <a:prstGeom prst="rect">
                <a:avLst/>
              </a:prstGeom>
            </p:spPr>
          </p:pic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15B94B85-CB22-4D1F-A621-33A3F62B19D3}"/>
                  </a:ext>
                </a:extLst>
              </p:cNvPr>
              <p:cNvSpPr/>
              <p:nvPr/>
            </p:nvSpPr>
            <p:spPr>
              <a:xfrm>
                <a:off x="2857963" y="4185138"/>
                <a:ext cx="298475" cy="35169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89B8977A-0AD4-420F-8DCB-36387013B28A}"/>
                </a:ext>
              </a:extLst>
            </p:cNvPr>
            <p:cNvCxnSpPr/>
            <p:nvPr/>
          </p:nvCxnSpPr>
          <p:spPr>
            <a:xfrm>
              <a:off x="3601353" y="3214831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9ED76155-74E9-45D9-B216-8140ED7C1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364" y="3220087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C497CF17-2D31-483A-B3F6-D865784C1DDF}"/>
              </a:ext>
            </a:extLst>
          </p:cNvPr>
          <p:cNvGrpSpPr/>
          <p:nvPr/>
        </p:nvGrpSpPr>
        <p:grpSpPr>
          <a:xfrm rot="16200000">
            <a:off x="9332716" y="4054112"/>
            <a:ext cx="1940227" cy="1739473"/>
            <a:chOff x="3601353" y="3214831"/>
            <a:chExt cx="1940227" cy="1739473"/>
          </a:xfrm>
        </p:grpSpPr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B6ED4D35-9653-4D29-A1FB-ACC89E4FC9C6}"/>
                </a:ext>
              </a:extLst>
            </p:cNvPr>
            <p:cNvGrpSpPr/>
            <p:nvPr/>
          </p:nvGrpSpPr>
          <p:grpSpPr>
            <a:xfrm>
              <a:off x="3935460" y="3569223"/>
              <a:ext cx="1272013" cy="1385081"/>
              <a:chOff x="2368790" y="3938500"/>
              <a:chExt cx="1272013" cy="1385081"/>
            </a:xfrm>
          </p:grpSpPr>
          <p:pic>
            <p:nvPicPr>
              <p:cNvPr id="16" name="Afbeelding 15">
                <a:extLst>
                  <a:ext uri="{FF2B5EF4-FFF2-40B4-BE49-F238E27FC236}">
                    <a16:creationId xmlns:a16="http://schemas.microsoft.com/office/drawing/2014/main" id="{DD07B034-9CD3-43B1-88CF-C615A9C7D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8790" y="3938500"/>
                <a:ext cx="1272013" cy="1385081"/>
              </a:xfrm>
              <a:prstGeom prst="rect">
                <a:avLst/>
              </a:prstGeom>
            </p:spPr>
          </p:pic>
          <p:sp>
            <p:nvSpPr>
              <p:cNvPr id="17" name="Rechthoek 16">
                <a:extLst>
                  <a:ext uri="{FF2B5EF4-FFF2-40B4-BE49-F238E27FC236}">
                    <a16:creationId xmlns:a16="http://schemas.microsoft.com/office/drawing/2014/main" id="{2E42D4BF-2A33-42AC-9EC4-D8969F41DAC9}"/>
                  </a:ext>
                </a:extLst>
              </p:cNvPr>
              <p:cNvSpPr/>
              <p:nvPr/>
            </p:nvSpPr>
            <p:spPr>
              <a:xfrm>
                <a:off x="2857963" y="4185138"/>
                <a:ext cx="298475" cy="35169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  <p:cxnSp>
          <p:nvCxnSpPr>
            <p:cNvPr id="14" name="Rechte verbindingslijn 13">
              <a:extLst>
                <a:ext uri="{FF2B5EF4-FFF2-40B4-BE49-F238E27FC236}">
                  <a16:creationId xmlns:a16="http://schemas.microsoft.com/office/drawing/2014/main" id="{0DC0EA9C-6299-40D7-B1E8-13AF60F70F5D}"/>
                </a:ext>
              </a:extLst>
            </p:cNvPr>
            <p:cNvCxnSpPr/>
            <p:nvPr/>
          </p:nvCxnSpPr>
          <p:spPr>
            <a:xfrm>
              <a:off x="3601353" y="3214831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4">
              <a:extLst>
                <a:ext uri="{FF2B5EF4-FFF2-40B4-BE49-F238E27FC236}">
                  <a16:creationId xmlns:a16="http://schemas.microsoft.com/office/drawing/2014/main" id="{BC75135C-DCDF-49E5-AC12-73EF458EC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3364" y="3220087"/>
              <a:ext cx="668216" cy="77687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el 4">
            <a:extLst>
              <a:ext uri="{FF2B5EF4-FFF2-40B4-BE49-F238E27FC236}">
                <a16:creationId xmlns:a16="http://schemas.microsoft.com/office/drawing/2014/main" id="{CE766429-8DD1-4D6F-B210-D7019D94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206375"/>
            <a:ext cx="11041062" cy="1152525"/>
          </a:xfrm>
        </p:spPr>
        <p:txBody>
          <a:bodyPr>
            <a:normAutofit/>
          </a:bodyPr>
          <a:lstStyle/>
          <a:p>
            <a:r>
              <a:rPr lang="nl-BE" dirty="0"/>
              <a:t>Gericht</a:t>
            </a:r>
          </a:p>
        </p:txBody>
      </p:sp>
    </p:spTree>
    <p:extLst>
      <p:ext uri="{BB962C8B-B14F-4D97-AF65-F5344CB8AC3E}">
        <p14:creationId xmlns:p14="http://schemas.microsoft.com/office/powerpoint/2010/main" val="4647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D551173-AADB-48BD-825B-6A9B4B9C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56000"/>
            <a:ext cx="11421208" cy="4464000"/>
          </a:xfrm>
        </p:spPr>
        <p:txBody>
          <a:bodyPr numCol="2"/>
          <a:lstStyle/>
          <a:p>
            <a:r>
              <a:rPr lang="nl-BE" dirty="0"/>
              <a:t>Communicatie over display LED</a:t>
            </a:r>
          </a:p>
          <a:p>
            <a:endParaRPr lang="nl-BE" dirty="0"/>
          </a:p>
          <a:p>
            <a:r>
              <a:rPr lang="nl-BE" dirty="0"/>
              <a:t>RGB: 1 kleur voor display, 1 kleur voor communicatie</a:t>
            </a:r>
          </a:p>
          <a:p>
            <a:endParaRPr lang="nl-BE" dirty="0"/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Compact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Smart LED zonder extra hardware</a:t>
            </a:r>
          </a:p>
          <a:p>
            <a:pPr marL="457200" lvl="1" indent="0">
              <a:buNone/>
            </a:pPr>
            <a:endParaRPr lang="nl-BE" dirty="0">
              <a:solidFill>
                <a:srgbClr val="2F4D5D"/>
              </a:solidFill>
            </a:endParaRP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Licht interferentie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Conflict display - communicatie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FFAC7E-695D-4737-84A7-7188D4F9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F50552-75AF-4671-80D9-44FCC13A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60788DA-F54A-4554-BFE1-559D80C8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207036"/>
            <a:ext cx="11421208" cy="1152000"/>
          </a:xfrm>
        </p:spPr>
        <p:txBody>
          <a:bodyPr/>
          <a:lstStyle/>
          <a:p>
            <a:r>
              <a:rPr lang="nl-BE" dirty="0"/>
              <a:t>Enkele LED	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24D9FDFD-6AC7-4E34-8E72-30061FEC0D23}"/>
              </a:ext>
            </a:extLst>
          </p:cNvPr>
          <p:cNvCxnSpPr>
            <a:cxnSpLocks/>
          </p:cNvCxnSpPr>
          <p:nvPr/>
        </p:nvCxnSpPr>
        <p:spPr>
          <a:xfrm>
            <a:off x="351692" y="783036"/>
            <a:ext cx="295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3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D551173-AADB-48BD-825B-6A9B4B9C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656000"/>
            <a:ext cx="11421208" cy="4464000"/>
          </a:xfrm>
        </p:spPr>
        <p:txBody>
          <a:bodyPr numCol="2"/>
          <a:lstStyle/>
          <a:p>
            <a:r>
              <a:rPr lang="nl-BE" dirty="0"/>
              <a:t>Communicatie over display LED</a:t>
            </a:r>
          </a:p>
          <a:p>
            <a:endParaRPr lang="nl-BE" dirty="0"/>
          </a:p>
          <a:p>
            <a:r>
              <a:rPr lang="nl-BE" dirty="0"/>
              <a:t>RGB: 1 kleur voor display, 1 kleur voor communicatie</a:t>
            </a:r>
          </a:p>
          <a:p>
            <a:endParaRPr lang="nl-BE" dirty="0"/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Compact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Smart LED zonder extra hardware</a:t>
            </a:r>
          </a:p>
          <a:p>
            <a:pPr marL="457200" lvl="1" indent="0">
              <a:buNone/>
            </a:pPr>
            <a:endParaRPr lang="nl-BE" dirty="0">
              <a:solidFill>
                <a:srgbClr val="2F4D5D"/>
              </a:solidFill>
            </a:endParaRP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Licht interferentie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"/>
            </a:pPr>
            <a:r>
              <a:rPr lang="nl-BE" dirty="0">
                <a:solidFill>
                  <a:srgbClr val="2F4D5D"/>
                </a:solidFill>
              </a:rPr>
              <a:t>Conflict display - communicatie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2F4D5D"/>
                </a:solidFill>
              </a:rPr>
              <a:t>Display LED + extra communicatie LED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>
              <a:solidFill>
                <a:srgbClr val="2F4D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2F4D5D"/>
                </a:solidFill>
              </a:rPr>
              <a:t>RGB voor display, IR voor communicatie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>
              <a:solidFill>
                <a:srgbClr val="2F4D5D"/>
              </a:solidFill>
            </a:endParaRP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à"/>
            </a:pPr>
            <a:r>
              <a:rPr lang="nl-BE" dirty="0">
                <a:solidFill>
                  <a:srgbClr val="2F4D5D"/>
                </a:solidFill>
              </a:rPr>
              <a:t>Minder licht interferentie (ook van omgeving)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à"/>
            </a:pPr>
            <a:r>
              <a:rPr lang="nl-BE" dirty="0">
                <a:solidFill>
                  <a:srgbClr val="2F4D5D"/>
                </a:solidFill>
              </a:rPr>
              <a:t>Minder complexe code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à"/>
            </a:pPr>
            <a:r>
              <a:rPr lang="nl-BE" dirty="0">
                <a:solidFill>
                  <a:srgbClr val="2F4D5D"/>
                </a:solidFill>
              </a:rPr>
              <a:t>Geen conflict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BE" dirty="0">
              <a:solidFill>
                <a:srgbClr val="2F4D5D"/>
              </a:solidFill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FFAC7E-695D-4737-84A7-7188D4F9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5F50552-75AF-4671-80D9-44FCC13A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60788DA-F54A-4554-BFE1-559D80C8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207036"/>
            <a:ext cx="11421208" cy="1152000"/>
          </a:xfrm>
        </p:spPr>
        <p:txBody>
          <a:bodyPr/>
          <a:lstStyle/>
          <a:p>
            <a:r>
              <a:rPr lang="nl-BE" dirty="0"/>
              <a:t>Enkele LED		 →		 2 LEDs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24D9FDFD-6AC7-4E34-8E72-30061FEC0D23}"/>
              </a:ext>
            </a:extLst>
          </p:cNvPr>
          <p:cNvCxnSpPr>
            <a:cxnSpLocks/>
          </p:cNvCxnSpPr>
          <p:nvPr/>
        </p:nvCxnSpPr>
        <p:spPr>
          <a:xfrm>
            <a:off x="351692" y="783036"/>
            <a:ext cx="295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0F4470-F8D1-45AA-A2CE-EBC50D4FDFD4}"/>
              </a:ext>
            </a:extLst>
          </p:cNvPr>
          <p:cNvCxnSpPr>
            <a:cxnSpLocks/>
          </p:cNvCxnSpPr>
          <p:nvPr/>
        </p:nvCxnSpPr>
        <p:spPr>
          <a:xfrm>
            <a:off x="6096000" y="1656000"/>
            <a:ext cx="0" cy="4554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5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6305043-6FE8-4280-A4E9-4F6DFEFE8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156" b="35078"/>
          <a:stretch/>
        </p:blipFill>
        <p:spPr>
          <a:xfrm>
            <a:off x="5745877" y="3429000"/>
            <a:ext cx="6113413" cy="2123467"/>
          </a:xfrm>
          <a:ln>
            <a:solidFill>
              <a:srgbClr val="1D8DB0"/>
            </a:solidFill>
          </a:ln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3E0FB33-BB66-4A36-90D8-90A03F23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69497A-3FFE-4AD9-9511-527916F4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BC6A5F-259F-4148-BDC0-7AD83C29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Veranderlijk omgevingslicht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6420E9A-454C-4E39-A3F5-0F6A73F1E4A1}"/>
              </a:ext>
            </a:extLst>
          </p:cNvPr>
          <p:cNvSpPr txBox="1"/>
          <p:nvPr/>
        </p:nvSpPr>
        <p:spPr>
          <a:xfrm>
            <a:off x="264715" y="2266064"/>
            <a:ext cx="4783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Dynamische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Gemiddelde van een aantal metingen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Waarde &gt;&gt; vorige threshold</a:t>
            </a:r>
          </a:p>
          <a:p>
            <a:pPr marL="1200150" lvl="2" indent="-285750">
              <a:buFont typeface="Symbol" panose="05050102010706020507" pitchFamily="18" charset="2"/>
              <a:buChar char="Þ"/>
            </a:pPr>
            <a:r>
              <a:rPr lang="nl-BE" dirty="0"/>
              <a:t>Omgeving =&gt; Signaal</a:t>
            </a:r>
          </a:p>
          <a:p>
            <a:pPr marL="1200150" lvl="2" indent="-285750">
              <a:buFont typeface="Symbol" panose="05050102010706020507" pitchFamily="18" charset="2"/>
              <a:buChar char="Þ"/>
            </a:pPr>
            <a:r>
              <a:rPr lang="nl-BE" dirty="0"/>
              <a:t>vorige threshold behouden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7F9D146-BFC3-49A2-B98F-14771E9774D6}"/>
              </a:ext>
            </a:extLst>
          </p:cNvPr>
          <p:cNvCxnSpPr>
            <a:cxnSpLocks/>
          </p:cNvCxnSpPr>
          <p:nvPr/>
        </p:nvCxnSpPr>
        <p:spPr>
          <a:xfrm>
            <a:off x="5202425" y="3736841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6A6257E-A751-4351-9717-FDBB3BD0B8E2}"/>
              </a:ext>
            </a:extLst>
          </p:cNvPr>
          <p:cNvCxnSpPr>
            <a:cxnSpLocks/>
          </p:cNvCxnSpPr>
          <p:nvPr/>
        </p:nvCxnSpPr>
        <p:spPr>
          <a:xfrm>
            <a:off x="5202424" y="466390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007B4340-BCEA-4D6F-8F56-322252AB1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64" r="59991" b="70501"/>
          <a:stretch/>
        </p:blipFill>
        <p:spPr>
          <a:xfrm>
            <a:off x="5745877" y="2020991"/>
            <a:ext cx="2773178" cy="950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E0930C-D13F-4BB7-B33F-67162478F5BC}"/>
              </a:ext>
            </a:extLst>
          </p:cNvPr>
          <p:cNvCxnSpPr/>
          <p:nvPr/>
        </p:nvCxnSpPr>
        <p:spPr>
          <a:xfrm>
            <a:off x="1527243" y="3852154"/>
            <a:ext cx="10797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50911D9-CD95-4825-BC11-93FA3B665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Ruis = sinusoïdaal</a:t>
            </a:r>
          </a:p>
          <a:p>
            <a:endParaRPr lang="nl-BE" dirty="0"/>
          </a:p>
          <a:p>
            <a:r>
              <a:rPr lang="nl-BE" dirty="0"/>
              <a:t>Incalculeren bij threshold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B02260E-AE92-42E0-8F09-6A0642B9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05A845-5401-422A-8DD6-86A63545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38BDF9C-C385-4894-950A-7FE0D35F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Threshold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1B209A7-8C2B-45DE-84FD-08E6C6BF2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87" y="1766694"/>
            <a:ext cx="6907813" cy="2595037"/>
          </a:xfrm>
          <a:prstGeom prst="rect">
            <a:avLst/>
          </a:prstGeom>
          <a:ln>
            <a:solidFill>
              <a:srgbClr val="1D8DB0"/>
            </a:solidFill>
          </a:ln>
        </p:spPr>
      </p:pic>
    </p:spTree>
    <p:extLst>
      <p:ext uri="{BB962C8B-B14F-4D97-AF65-F5344CB8AC3E}">
        <p14:creationId xmlns:p14="http://schemas.microsoft.com/office/powerpoint/2010/main" val="398417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eived_325905254590084">
            <a:hlinkClick r:id="" action="ppaction://media"/>
            <a:extLst>
              <a:ext uri="{FF2B5EF4-FFF2-40B4-BE49-F238E27FC236}">
                <a16:creationId xmlns:a16="http://schemas.microsoft.com/office/drawing/2014/main" id="{376BE47B-6EB8-4445-A4E6-D747B737D6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7793" y="1809462"/>
            <a:ext cx="5486277" cy="301788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91BC83-BEA4-4425-B592-B141B82C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372285-4CEC-4AE4-B0D8-6665BA40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B9D00-A425-4330-B798-EF6B95BA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Externe lichtbron</a:t>
            </a:r>
          </a:p>
        </p:txBody>
      </p:sp>
      <p:pic>
        <p:nvPicPr>
          <p:cNvPr id="7" name="received_572688823229849">
            <a:hlinkClick r:id="" action="ppaction://media"/>
            <a:extLst>
              <a:ext uri="{FF2B5EF4-FFF2-40B4-BE49-F238E27FC236}">
                <a16:creationId xmlns:a16="http://schemas.microsoft.com/office/drawing/2014/main" id="{1FE49764-1C6C-4496-BBF7-572D3D95F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25741" b="25951"/>
          <a:stretch/>
        </p:blipFill>
        <p:spPr>
          <a:xfrm>
            <a:off x="7407867" y="1809462"/>
            <a:ext cx="3514012" cy="30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71E564-F585-4729-B1B8-44CF4183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Inleiding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Probleemstelling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Werkwijze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2F4D5D"/>
                </a:solidFill>
              </a:rPr>
              <a:t>Verder werk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2F4D5D"/>
                </a:solidFill>
              </a:rPr>
              <a:t>Conclusie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718925-A21E-4FF0-A007-E8F0C1B7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51F71B-C6F7-431F-9359-503C6C1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713000-B538-4F08-AC93-5781892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12090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C160BB5-0937-4506-8B82-85B00ED7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Uitgebreidere opstelling met smart LEDs</a:t>
            </a:r>
          </a:p>
          <a:p>
            <a:endParaRPr lang="nl-BE" dirty="0"/>
          </a:p>
          <a:p>
            <a:r>
              <a:rPr lang="nl-BE" dirty="0"/>
              <a:t>Zijdelings communicatie met sterker LEDs</a:t>
            </a:r>
          </a:p>
          <a:p>
            <a:endParaRPr lang="nl-BE" dirty="0"/>
          </a:p>
          <a:p>
            <a:r>
              <a:rPr lang="nl-BE" dirty="0"/>
              <a:t>Threshold uitbreiden met ruis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1657981-517C-474C-88C3-EEE2890D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71A936-100D-4008-9667-9F6D811D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296B14-323F-4A24-8D55-CD3C0342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Verder werk</a:t>
            </a:r>
          </a:p>
        </p:txBody>
      </p:sp>
    </p:spTree>
    <p:extLst>
      <p:ext uri="{BB962C8B-B14F-4D97-AF65-F5344CB8AC3E}">
        <p14:creationId xmlns:p14="http://schemas.microsoft.com/office/powerpoint/2010/main" val="22456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71E564-F585-4729-B1B8-44CF4183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/>
              <a:t>Inleiding</a:t>
            </a:r>
          </a:p>
          <a:p>
            <a:pPr>
              <a:lnSpc>
                <a:spcPct val="150000"/>
              </a:lnSpc>
            </a:pPr>
            <a:r>
              <a:rPr lang="nl-BE" dirty="0"/>
              <a:t>Probleemstelling</a:t>
            </a:r>
          </a:p>
          <a:p>
            <a:pPr>
              <a:lnSpc>
                <a:spcPct val="150000"/>
              </a:lnSpc>
            </a:pPr>
            <a:r>
              <a:rPr lang="nl-BE" dirty="0"/>
              <a:t>Werkwijze</a:t>
            </a:r>
          </a:p>
          <a:p>
            <a:pPr>
              <a:lnSpc>
                <a:spcPct val="150000"/>
              </a:lnSpc>
            </a:pPr>
            <a:r>
              <a:rPr lang="nl-BE" dirty="0"/>
              <a:t>Verder werk</a:t>
            </a:r>
          </a:p>
          <a:p>
            <a:pPr>
              <a:lnSpc>
                <a:spcPct val="150000"/>
              </a:lnSpc>
            </a:pPr>
            <a:r>
              <a:rPr lang="nl-BE" dirty="0"/>
              <a:t>Conclusie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718925-A21E-4FF0-A007-E8F0C1B7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51F71B-C6F7-431F-9359-503C6C1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713000-B538-4F08-AC93-5781892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14113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C54C3FE-88C3-4937-A2EA-44AA6DC5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Vervanging zonder verlies van functionaliteit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Display werkt als 1 geheel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Blijft werken onder variabele omstandigheden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Hebben minstens 1 extra voordeel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400161-F84B-47C8-853B-A3D286B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2860F8-82EF-4512-B9C2-BD428E5C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E5CF3B-D063-4E9B-95AC-6F87CCEF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62988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C54C3FE-88C3-4937-A2EA-44AA6DC55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Vervanging zonder verlies van functionaliteit?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Display werkt als 1 geheel?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Blijft werken onder variabele omstandigheden?</a:t>
            </a:r>
          </a:p>
          <a:p>
            <a:pPr lvl="1">
              <a:buFont typeface="Symbol" panose="05050102010706020507" pitchFamily="18" charset="2"/>
              <a:buChar char="Þ"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Hebben minstens 1 extra voordeel?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400161-F84B-47C8-853B-A3D286B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2860F8-82EF-4512-B9C2-BD428E5C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0E5CF3B-D063-4E9B-95AC-6F87CCEF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243799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B4A428D-1BAB-4C6B-B7BD-27E1246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Smart LEDs werken apart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 Gesimuleerd geheel (via programma)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Synchronisatie nodig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Dynamische threshold vangt omgevingsveranderingen op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Interactie met lichtpen mogelijk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LED – besturing problemen =&gt; geen grote impact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B4120C2-B93E-4483-929A-35E2723C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E8F3A8-7FB1-4B52-A1AE-3B7421EE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0C44C9-CF19-4881-9A35-57B72642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33957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8B375B7-526B-48F8-8EB3-02930574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Interessant voor: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 Simpele vlakke displays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Opstellingen met bewegende onderdelen/gebogen vorm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Geen vervanging voor gewone LED-displays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E632CA-8399-490A-8542-19E4B050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0B0805-78E6-4941-A963-A136974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C20F18-40DD-44CA-B547-85460368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10941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D30AD4C-09A5-485F-BAF5-83D3BDEBE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A7F093B-F56A-4BC7-A8AC-B9C6010F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F32E90-2C1E-4534-86AB-1BEED363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28CEF46-CEB1-4B45-8904-1153013A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Bedankt voor uw aandacht</a:t>
            </a:r>
          </a:p>
        </p:txBody>
      </p:sp>
    </p:spTree>
    <p:extLst>
      <p:ext uri="{BB962C8B-B14F-4D97-AF65-F5344CB8AC3E}">
        <p14:creationId xmlns:p14="http://schemas.microsoft.com/office/powerpoint/2010/main" val="6694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3B71814-810B-4B9E-98FA-8E3278A8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Informatie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nl-BE" dirty="0"/>
              <a:t>M. </a:t>
            </a:r>
            <a:r>
              <a:rPr lang="nl-BE" dirty="0" err="1"/>
              <a:t>Vandecauter</a:t>
            </a:r>
            <a:r>
              <a:rPr lang="nl-BE" dirty="0"/>
              <a:t> en B. Veys,”</a:t>
            </a:r>
            <a:r>
              <a:rPr lang="en-US" dirty="0"/>
              <a:t> FLICRR: Friendly LED Integrated &amp; Compact Radio Replacement”, 2018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nl-BE" dirty="0"/>
              <a:t>G. </a:t>
            </a:r>
            <a:r>
              <a:rPr lang="nl-BE" dirty="0" err="1"/>
              <a:t>Corbellini</a:t>
            </a:r>
            <a:r>
              <a:rPr lang="nl-BE" dirty="0"/>
              <a:t>, S. Schmid, S. </a:t>
            </a:r>
            <a:r>
              <a:rPr lang="nl-BE" dirty="0" err="1"/>
              <a:t>Mangold</a:t>
            </a:r>
            <a:r>
              <a:rPr lang="nl-BE" dirty="0"/>
              <a:t> en T. R. Gross,</a:t>
            </a:r>
            <a:r>
              <a:rPr lang="en-US" dirty="0"/>
              <a:t> “LED-to-LED Visible Light Communication Networks”, 2013</a:t>
            </a:r>
            <a:endParaRPr lang="nl-BE" dirty="0"/>
          </a:p>
          <a:p>
            <a:endParaRPr lang="nl-BE" dirty="0"/>
          </a:p>
          <a:p>
            <a:r>
              <a:rPr lang="nl-BE" dirty="0"/>
              <a:t>Afbeeldingen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nl-BE" dirty="0"/>
              <a:t>https://www.szptcled.com/post_id_38.html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nl-BE" dirty="0"/>
              <a:t>http://www.led-displays-china.com/Solutions/front-service_311.html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54C0585-A8F0-469C-9D16-3599B9D1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045D93-3474-4203-99FE-E1E14666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9995629-EE10-4939-85A7-036AD070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Bronnen</a:t>
            </a:r>
          </a:p>
        </p:txBody>
      </p:sp>
    </p:spTree>
    <p:extLst>
      <p:ext uri="{BB962C8B-B14F-4D97-AF65-F5344CB8AC3E}">
        <p14:creationId xmlns:p14="http://schemas.microsoft.com/office/powerpoint/2010/main" val="91009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0DB224E-7756-4B52-8C18-71726EF0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LED displays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 Vaak gebruikt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Verschillende vormen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LEDs verbonden met besturingselement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Beweging beperkt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Probleem = snel catastrofaal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9BF95F5-A92D-4EBD-B4E3-BE331B5F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6FCB10-BEB9-4881-AA33-89443E7D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D99ACD1-4389-4AF3-BB54-3E224EE9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1EF66A4-0F22-4EA7-8866-68540AFD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73" y="418584"/>
            <a:ext cx="4250901" cy="283531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5B5D00-AE6A-4591-BF45-AB6BBDD8D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377" y="3465451"/>
            <a:ext cx="4012453" cy="26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5214BBB-347D-46FC-B07A-3FFCCB608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Smart LED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LED + microcontroller</a:t>
            </a:r>
          </a:p>
          <a:p>
            <a:endParaRPr lang="nl-BE" dirty="0"/>
          </a:p>
          <a:p>
            <a:r>
              <a:rPr lang="nl-BE" dirty="0"/>
              <a:t>LED = zender + ontvanger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Wat als vele smart LEDs samenwerken als display?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D1D820E-C5B2-47CB-879A-CCC0A464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0A96A7-B43F-415E-8939-7D861BA2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318672-B01E-4FAC-B232-F30151FB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5A9C40-4DE0-4D69-9265-773C0895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63" y="1359036"/>
            <a:ext cx="3453320" cy="30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99BCE09B-866E-4394-8305-1382C817C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5117" y="3900522"/>
            <a:ext cx="6517236" cy="2134380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726A38-67C1-4597-A3E7-B155942C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476F9F-F620-4CB7-ADBC-E66F6F93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710803-E3D8-4B38-9A9C-4C0A8C3E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0452984-1C01-4AE0-A9E0-5D1BD9D58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0"/>
          <a:stretch/>
        </p:blipFill>
        <p:spPr>
          <a:xfrm>
            <a:off x="7480572" y="1567752"/>
            <a:ext cx="4211781" cy="1925664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992BB729-8BAB-4D25-8372-CB0DAE229A0B}"/>
              </a:ext>
            </a:extLst>
          </p:cNvPr>
          <p:cNvSpPr txBox="1"/>
          <p:nvPr/>
        </p:nvSpPr>
        <p:spPr>
          <a:xfrm>
            <a:off x="5175117" y="1498060"/>
            <a:ext cx="2305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Zender		=&gt;</a:t>
            </a:r>
          </a:p>
          <a:p>
            <a:r>
              <a:rPr lang="nl-BE" dirty="0"/>
              <a:t>Ontvanger	=&gt;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AC76590-0E0E-4A0A-B01A-ADCABF7F792A}"/>
              </a:ext>
            </a:extLst>
          </p:cNvPr>
          <p:cNvSpPr txBox="1"/>
          <p:nvPr/>
        </p:nvSpPr>
        <p:spPr>
          <a:xfrm>
            <a:off x="5175117" y="2822164"/>
            <a:ext cx="23054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BE" dirty="0"/>
              <a:t>Zender		=&gt;</a:t>
            </a:r>
          </a:p>
          <a:p>
            <a:r>
              <a:rPr lang="nl-BE" dirty="0"/>
              <a:t>Ontvanger	=&gt;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B92FFCE-FA71-44F1-8605-7FFE53AB3B1C}"/>
              </a:ext>
            </a:extLst>
          </p:cNvPr>
          <p:cNvSpPr txBox="1"/>
          <p:nvPr/>
        </p:nvSpPr>
        <p:spPr>
          <a:xfrm>
            <a:off x="576000" y="2530584"/>
            <a:ext cx="3472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Asynchrone communicatie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endParaRPr lang="nl-BE" dirty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nl-BE" dirty="0"/>
              <a:t>Synchronisatie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Oversampling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8910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71E564-F585-4729-B1B8-44CF4183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Inleiding</a:t>
            </a:r>
          </a:p>
          <a:p>
            <a:pPr>
              <a:lnSpc>
                <a:spcPct val="150000"/>
              </a:lnSpc>
            </a:pPr>
            <a:r>
              <a:rPr lang="nl-BE" dirty="0"/>
              <a:t>Probleemstelling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Werkwijze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Verder werk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Conclusie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718925-A21E-4FF0-A007-E8F0C1B7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51F71B-C6F7-431F-9359-503C6C1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713000-B538-4F08-AC93-5781892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421028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BEC4A3E-DF4C-403E-9314-B3900817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r>
              <a:rPr lang="nl-BE" dirty="0"/>
              <a:t>Bieden led displays opgebouwd uit smart LEDs een meerwaarde ten opzichte van </a:t>
            </a:r>
            <a:r>
              <a:rPr lang="nl-BE"/>
              <a:t>gewone LED </a:t>
            </a:r>
            <a:r>
              <a:rPr lang="nl-BE" dirty="0"/>
              <a:t>displays?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A7EDE9-299D-46C2-837F-DD90BDA7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974EFC-AC92-4D7F-840E-4DD1A5AF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4C4866-ADC0-4B42-BB0A-073A6B97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</p:spTree>
    <p:extLst>
      <p:ext uri="{BB962C8B-B14F-4D97-AF65-F5344CB8AC3E}">
        <p14:creationId xmlns:p14="http://schemas.microsoft.com/office/powerpoint/2010/main" val="6884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F91872A-CDC7-4FF7-85F9-607A4749F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Criteria “Meerwaarde”: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Vervanging zonder verlies van functionaliteit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Display werkt als 1 geheel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nl-BE" dirty="0"/>
              <a:t>Blijft werken onder variabele omstandigheden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nl-BE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Hebben minstens 1 extra voordeel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81FAF9-9523-4F41-B8F8-9C02A9A2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E20699-2DB7-4926-9D6A-9840602D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943679-6B35-41A3-A454-1E6E854E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</p:spTree>
    <p:extLst>
      <p:ext uri="{BB962C8B-B14F-4D97-AF65-F5344CB8AC3E}">
        <p14:creationId xmlns:p14="http://schemas.microsoft.com/office/powerpoint/2010/main" val="14813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71E564-F585-4729-B1B8-44CF4183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Inleiding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Probleemstelling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2F4D5D"/>
                </a:solidFill>
              </a:rPr>
              <a:t>Werkwijze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Verder werk</a:t>
            </a:r>
          </a:p>
          <a:p>
            <a:pPr>
              <a:lnSpc>
                <a:spcPct val="150000"/>
              </a:lnSpc>
            </a:pPr>
            <a:r>
              <a:rPr lang="nl-BE" dirty="0">
                <a:solidFill>
                  <a:srgbClr val="DCE7F0"/>
                </a:solidFill>
              </a:rPr>
              <a:t>Conclusie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718925-A21E-4FF0-A007-E8F0C1B7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51F71B-C6F7-431F-9359-503C6C1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713000-B538-4F08-AC93-5781892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6337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913</Words>
  <Application>Microsoft Office PowerPoint</Application>
  <PresentationFormat>Breedbeeld</PresentationFormat>
  <Paragraphs>277</Paragraphs>
  <Slides>25</Slides>
  <Notes>18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Wingdings</vt:lpstr>
      <vt:lpstr>KU Leuven</vt:lpstr>
      <vt:lpstr>KU Leuven Sedes</vt:lpstr>
      <vt:lpstr>Dynamic displays met Smart LEDs</vt:lpstr>
      <vt:lpstr>Overzicht</vt:lpstr>
      <vt:lpstr>Inleiding</vt:lpstr>
      <vt:lpstr>Inleiding</vt:lpstr>
      <vt:lpstr>Inleiding</vt:lpstr>
      <vt:lpstr>Overzicht</vt:lpstr>
      <vt:lpstr>Probleemstelling</vt:lpstr>
      <vt:lpstr>Probleemstelling</vt:lpstr>
      <vt:lpstr>Overzicht</vt:lpstr>
      <vt:lpstr>Werkwijze</vt:lpstr>
      <vt:lpstr>Zijdelings</vt:lpstr>
      <vt:lpstr>Gericht</vt:lpstr>
      <vt:lpstr>Enkele LED </vt:lpstr>
      <vt:lpstr>Enkele LED   →   2 LEDs</vt:lpstr>
      <vt:lpstr>Veranderlijk omgevingslicht</vt:lpstr>
      <vt:lpstr>Threshold</vt:lpstr>
      <vt:lpstr>Externe lichtbron</vt:lpstr>
      <vt:lpstr>Overzicht</vt:lpstr>
      <vt:lpstr>Verder werk</vt:lpstr>
      <vt:lpstr>Conclusie</vt:lpstr>
      <vt:lpstr>Conclusie</vt:lpstr>
      <vt:lpstr>Conclusie</vt:lpstr>
      <vt:lpstr>Conclusie</vt:lpstr>
      <vt:lpstr>Bedankt voor uw aandacht</vt:lpstr>
      <vt:lpstr>Bronnen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2019-05-06T19:02:06Z</dcterms:modified>
</cp:coreProperties>
</file>